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1" r:id="rId3"/>
    <p:sldId id="275" r:id="rId4"/>
    <p:sldId id="276" r:id="rId5"/>
    <p:sldId id="294" r:id="rId6"/>
    <p:sldId id="299" r:id="rId7"/>
    <p:sldId id="292" r:id="rId8"/>
    <p:sldId id="298" r:id="rId9"/>
    <p:sldId id="301" r:id="rId10"/>
    <p:sldId id="303" r:id="rId11"/>
    <p:sldId id="308" r:id="rId12"/>
    <p:sldId id="265" r:id="rId13"/>
    <p:sldId id="302" r:id="rId14"/>
    <p:sldId id="304" r:id="rId15"/>
    <p:sldId id="306" r:id="rId16"/>
    <p:sldId id="307" r:id="rId17"/>
    <p:sldId id="310" r:id="rId18"/>
    <p:sldId id="300" r:id="rId19"/>
    <p:sldId id="309" r:id="rId20"/>
    <p:sldId id="274" r:id="rId21"/>
    <p:sldId id="295" r:id="rId22"/>
    <p:sldId id="296" r:id="rId23"/>
    <p:sldId id="311" r:id="rId24"/>
    <p:sldId id="312" r:id="rId25"/>
    <p:sldId id="297" r:id="rId26"/>
    <p:sldId id="271" r:id="rId2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93B"/>
    <a:srgbClr val="F0F4F9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0"/>
    <p:restoredTop sz="88548" autoAdjust="0"/>
  </p:normalViewPr>
  <p:slideViewPr>
    <p:cSldViewPr snapToGrid="0">
      <p:cViewPr>
        <p:scale>
          <a:sx n="75" d="100"/>
          <a:sy n="75" d="100"/>
        </p:scale>
        <p:origin x="223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534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M Ferratti" userId="4e43c42b06e5c9a6" providerId="LiveId" clId="{26D31355-1F50-4D9D-BDD5-6C35DB06FF75}"/>
    <pc:docChg chg="custSel modSld">
      <pc:chgData name="Gustavo M Ferratti" userId="4e43c42b06e5c9a6" providerId="LiveId" clId="{26D31355-1F50-4D9D-BDD5-6C35DB06FF75}" dt="2026-02-13T13:00:29.988" v="44" actId="1076"/>
      <pc:docMkLst>
        <pc:docMk/>
      </pc:docMkLst>
      <pc:sldChg chg="addSp delSp modSp">
        <pc:chgData name="Gustavo M Ferratti" userId="4e43c42b06e5c9a6" providerId="LiveId" clId="{26D31355-1F50-4D9D-BDD5-6C35DB06FF75}" dt="2026-02-13T12:34:50.593" v="2"/>
        <pc:sldMkLst>
          <pc:docMk/>
          <pc:sldMk cId="1051250953" sldId="302"/>
        </pc:sldMkLst>
        <pc:spChg chg="add del mod">
          <ac:chgData name="Gustavo M Ferratti" userId="4e43c42b06e5c9a6" providerId="LiveId" clId="{26D31355-1F50-4D9D-BDD5-6C35DB06FF75}" dt="2026-02-13T12:34:50.593" v="2"/>
          <ac:spMkLst>
            <pc:docMk/>
            <pc:sldMk cId="1051250953" sldId="302"/>
            <ac:spMk id="3" creationId="{2787047D-D698-5144-4048-B446BC8C24C3}"/>
          </ac:spMkLst>
        </pc:spChg>
        <pc:picChg chg="del">
          <ac:chgData name="Gustavo M Ferratti" userId="4e43c42b06e5c9a6" providerId="LiveId" clId="{26D31355-1F50-4D9D-BDD5-6C35DB06FF75}" dt="2026-02-13T12:34:48.101" v="0" actId="478"/>
          <ac:picMkLst>
            <pc:docMk/>
            <pc:sldMk cId="1051250953" sldId="302"/>
            <ac:picMk id="3076" creationId="{9A539326-F4D3-E947-0E5E-8171EE8125D8}"/>
          </ac:picMkLst>
        </pc:picChg>
        <pc:picChg chg="add">
          <ac:chgData name="Gustavo M Ferratti" userId="4e43c42b06e5c9a6" providerId="LiveId" clId="{26D31355-1F50-4D9D-BDD5-6C35DB06FF75}" dt="2026-02-13T12:34:48.634" v="1"/>
          <ac:picMkLst>
            <pc:docMk/>
            <pc:sldMk cId="1051250953" sldId="302"/>
            <ac:picMk id="3078" creationId="{33F2C60B-B79C-62B1-DBE2-880138C71E0E}"/>
          </ac:picMkLst>
        </pc:picChg>
        <pc:picChg chg="add mod">
          <ac:chgData name="Gustavo M Ferratti" userId="4e43c42b06e5c9a6" providerId="LiveId" clId="{26D31355-1F50-4D9D-BDD5-6C35DB06FF75}" dt="2026-02-13T12:34:50.593" v="2"/>
          <ac:picMkLst>
            <pc:docMk/>
            <pc:sldMk cId="1051250953" sldId="302"/>
            <ac:picMk id="3080" creationId="{FDF9F346-9241-B8ED-AD0B-7108DDEDD0EC}"/>
          </ac:picMkLst>
        </pc:picChg>
      </pc:sldChg>
      <pc:sldChg chg="modSp mod">
        <pc:chgData name="Gustavo M Ferratti" userId="4e43c42b06e5c9a6" providerId="LiveId" clId="{26D31355-1F50-4D9D-BDD5-6C35DB06FF75}" dt="2026-02-13T13:00:29.988" v="44" actId="1076"/>
        <pc:sldMkLst>
          <pc:docMk/>
          <pc:sldMk cId="2238680590" sldId="303"/>
        </pc:sldMkLst>
        <pc:picChg chg="mod">
          <ac:chgData name="Gustavo M Ferratti" userId="4e43c42b06e5c9a6" providerId="LiveId" clId="{26D31355-1F50-4D9D-BDD5-6C35DB06FF75}" dt="2026-02-13T13:00:29.988" v="44" actId="1076"/>
          <ac:picMkLst>
            <pc:docMk/>
            <pc:sldMk cId="2238680590" sldId="303"/>
            <ac:picMk id="3" creationId="{9A23DBF2-C6AA-0839-9771-645F357E8A8A}"/>
          </ac:picMkLst>
        </pc:picChg>
      </pc:sldChg>
      <pc:sldChg chg="modSp mod">
        <pc:chgData name="Gustavo M Ferratti" userId="4e43c42b06e5c9a6" providerId="LiveId" clId="{26D31355-1F50-4D9D-BDD5-6C35DB06FF75}" dt="2026-02-13T12:42:46.103" v="43" actId="6549"/>
        <pc:sldMkLst>
          <pc:docMk/>
          <pc:sldMk cId="3803186489" sldId="307"/>
        </pc:sldMkLst>
        <pc:spChg chg="mod">
          <ac:chgData name="Gustavo M Ferratti" userId="4e43c42b06e5c9a6" providerId="LiveId" clId="{26D31355-1F50-4D9D-BDD5-6C35DB06FF75}" dt="2026-02-13T12:42:46.103" v="43" actId="6549"/>
          <ac:spMkLst>
            <pc:docMk/>
            <pc:sldMk cId="3803186489" sldId="307"/>
            <ac:spMk id="28" creationId="{F121AC31-7F66-024E-06DB-166B061A653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pt-BR" dirty="0"/>
              <a:t>11/07/2022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66BA14-4FE3-4868-BB6E-EDF72687686A}" type="datetime1">
              <a:rPr lang="pt-BR" noProof="0" smtClean="0"/>
              <a:t>12/02/2026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86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85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score base leva em consideração diversas métricas de engajamento, tais como históricos de click, tempo na página, quantos porcento da página o usuário </a:t>
            </a:r>
            <a:r>
              <a:rPr lang="pt-BR" dirty="0" err="1"/>
              <a:t>scrollou</a:t>
            </a:r>
            <a:r>
              <a:rPr lang="pt-BR" dirty="0"/>
              <a:t> e os minutos desde a última visita. Tudo isso multiplicado por fatores que não deixariam</a:t>
            </a:r>
            <a:br>
              <a:rPr lang="pt-BR" dirty="0"/>
            </a:br>
            <a:r>
              <a:rPr lang="pt-BR" dirty="0"/>
              <a:t>a grandeza explodir demais, mas priorizando aquelas que achamos mais relevantes (não normalizamos tudo porque, por exemplo, achamos que o percentual de scroll é muito mais relevante do que o tempo na página). O </a:t>
            </a:r>
            <a:r>
              <a:rPr lang="pt-BR" dirty="0" err="1"/>
              <a:t>rawScore</a:t>
            </a:r>
            <a:r>
              <a:rPr lang="pt-BR" dirty="0"/>
              <a:t> já leva em consideração a qualidade do score pelo tamanho do histórico de visitação daquele usuário e penaliza a notícia se ela foi muito obsoleta. Por fim, o final score aplica um log e um </a:t>
            </a:r>
            <a:r>
              <a:rPr lang="pt-BR" dirty="0" err="1"/>
              <a:t>minmaxscale</a:t>
            </a:r>
            <a:r>
              <a:rPr lang="pt-BR" dirty="0"/>
              <a:t> para suavizar a distribuição do score e fazer ele estritamente positivo, oscilando de 0 a 100.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3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que ambas as abordagens exigem </a:t>
            </a:r>
            <a:r>
              <a:rPr lang="pt-BR" dirty="0" err="1"/>
              <a:t>dockerização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Duas instâncias no EC2: uma para o server do </a:t>
            </a:r>
            <a:r>
              <a:rPr lang="pt-BR" dirty="0" err="1"/>
              <a:t>MLFlow</a:t>
            </a:r>
            <a:r>
              <a:rPr lang="pt-BR" dirty="0"/>
              <a:t>, outra para a API em si.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noProof="0" smtClean="0"/>
              <a:t>18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96140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92DA4-6214-90F1-98B5-40ACE01C6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F7206-03C0-88C7-20D1-C7D71E9B9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CCCDD-3706-C731-B630-FED9BBD6C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que ambas as abordagens exigem </a:t>
            </a:r>
            <a:r>
              <a:rPr lang="pt-BR" dirty="0" err="1"/>
              <a:t>dockerização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BA9A9-CEB1-2261-96F2-F6D359CC9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noProof="0" smtClean="0"/>
              <a:t>19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2787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Em uma ordem mais pessoal. Somente dois integrantes do grupo acabaram fazendo o trabalho, eu e mais uma pessoa. Ele tendo que cuidar do filho pequeno recém-nascido e eu tendo que cuidar da minha mãe com dengue.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pt-BR" noProof="0"/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pt-BR" noProof="0"/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pt-BR" noProof="0"/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hyperlink" Target="https://github.com/gmferratti/ML_Engineer_Datathon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www.youtube.com/watch?v=X8YNS0Vc580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edium.com/p/52da3fdc9f7e" TargetMode="External"/><Relationship Id="rId5" Type="http://schemas.openxmlformats.org/officeDocument/2006/relationships/image" Target="../media/image45.svg"/><Relationship Id="rId10" Type="http://schemas.openxmlformats.org/officeDocument/2006/relationships/image" Target="../media/image49.sv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226593" cy="3427502"/>
          </a:xfrm>
        </p:spPr>
        <p:txBody>
          <a:bodyPr rtlCol="0"/>
          <a:lstStyle/>
          <a:p>
            <a:pPr rtl="0"/>
            <a:r>
              <a:rPr lang="pt-BR" dirty="0" err="1"/>
              <a:t>Deep</a:t>
            </a:r>
            <a:r>
              <a:rPr lang="pt-BR" dirty="0"/>
              <a:t> dive técnico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Case </a:t>
            </a:r>
            <a:r>
              <a:rPr lang="pt-BR" dirty="0" err="1"/>
              <a:t>ifood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DEDB7-0370-4EF1-A5FD-2C51B62E5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C0943-AA34-BCCB-ACA0-8850D0CA8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Usuários (600.000 registros)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55E3E5-FBBE-88D5-DD9F-12D2A59E20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1400" b="1" dirty="0" err="1"/>
              <a:t>userType</a:t>
            </a:r>
            <a:r>
              <a:rPr lang="pt-BR" sz="1400" b="1" dirty="0"/>
              <a:t>: </a:t>
            </a:r>
            <a:r>
              <a:rPr lang="pt-BR" sz="1400" dirty="0"/>
              <a:t>logado ou anônimo</a:t>
            </a:r>
            <a:br>
              <a:rPr lang="pt-BR" sz="1400" dirty="0"/>
            </a:br>
            <a:r>
              <a:rPr lang="pt-BR" sz="1400" b="1" dirty="0" err="1"/>
              <a:t>historySize</a:t>
            </a:r>
            <a:r>
              <a:rPr lang="pt-BR" sz="1400" b="1" dirty="0"/>
              <a:t>:</a:t>
            </a:r>
            <a:r>
              <a:rPr lang="pt-BR" sz="1400" dirty="0"/>
              <a:t> quantas notícias consumiu</a:t>
            </a:r>
            <a:br>
              <a:rPr lang="pt-BR" sz="1400" dirty="0"/>
            </a:br>
            <a:r>
              <a:rPr lang="pt-BR" sz="1400" b="1" dirty="0" err="1"/>
              <a:t>history</a:t>
            </a:r>
            <a:r>
              <a:rPr lang="pt-BR" sz="1400" b="1" dirty="0"/>
              <a:t>:</a:t>
            </a:r>
            <a:r>
              <a:rPr lang="pt-BR" sz="1400" dirty="0"/>
              <a:t> ID das notícias que consumiu [</a:t>
            </a:r>
            <a:r>
              <a:rPr lang="pt-BR" sz="1400" i="1" dirty="0" err="1"/>
              <a:t>to</a:t>
            </a:r>
            <a:r>
              <a:rPr lang="pt-BR" sz="1400" i="1" dirty="0"/>
              <a:t> </a:t>
            </a:r>
            <a:r>
              <a:rPr lang="pt-BR" sz="1400" i="1" dirty="0" err="1"/>
              <a:t>be</a:t>
            </a:r>
            <a:r>
              <a:rPr lang="pt-BR" sz="1400" i="1" dirty="0"/>
              <a:t> </a:t>
            </a:r>
            <a:r>
              <a:rPr lang="pt-BR" sz="1400" i="1" dirty="0" err="1"/>
              <a:t>exploded</a:t>
            </a:r>
            <a:r>
              <a:rPr lang="pt-BR" sz="1400" dirty="0"/>
              <a:t>]</a:t>
            </a:r>
            <a:br>
              <a:rPr lang="pt-BR" sz="1400" dirty="0"/>
            </a:br>
            <a:r>
              <a:rPr lang="pt-BR" sz="1400" b="1" dirty="0" err="1"/>
              <a:t>timeStampHistory</a:t>
            </a:r>
            <a:r>
              <a:rPr lang="pt-BR" sz="1400" b="1" dirty="0"/>
              <a:t>: </a:t>
            </a:r>
            <a:r>
              <a:rPr lang="pt-BR" sz="1400" dirty="0"/>
              <a:t>momento que visitou a página</a:t>
            </a:r>
            <a:br>
              <a:rPr lang="pt-BR" sz="1400" b="1" dirty="0"/>
            </a:br>
            <a:r>
              <a:rPr lang="pt-BR" sz="1400" b="1" dirty="0" err="1"/>
              <a:t>timeOnPageHistory</a:t>
            </a:r>
            <a:r>
              <a:rPr lang="pt-BR" sz="1400" b="1" dirty="0"/>
              <a:t>: </a:t>
            </a:r>
            <a:r>
              <a:rPr lang="pt-BR" sz="1400" dirty="0"/>
              <a:t>milissegundos que permaneceu</a:t>
            </a:r>
            <a:br>
              <a:rPr lang="pt-BR" sz="1400" b="1" dirty="0"/>
            </a:br>
            <a:r>
              <a:rPr lang="pt-BR" sz="1400" b="1" dirty="0" err="1"/>
              <a:t>numberOfClickHistory</a:t>
            </a:r>
            <a:r>
              <a:rPr lang="pt-BR" sz="1400" dirty="0"/>
              <a:t>: quantidade de cliques</a:t>
            </a:r>
            <a:br>
              <a:rPr lang="pt-BR" sz="1400" b="1" dirty="0"/>
            </a:br>
            <a:r>
              <a:rPr lang="pt-BR" sz="1400" b="1" dirty="0" err="1"/>
              <a:t>scrollPercentageHistory</a:t>
            </a:r>
            <a:r>
              <a:rPr lang="pt-BR" sz="1400" b="1" dirty="0"/>
              <a:t>:</a:t>
            </a:r>
            <a:r>
              <a:rPr lang="pt-BR" sz="1400" dirty="0"/>
              <a:t> </a:t>
            </a:r>
            <a:r>
              <a:rPr lang="pt-BR" sz="1400" dirty="0" err="1"/>
              <a:t>pct</a:t>
            </a:r>
            <a:r>
              <a:rPr lang="pt-BR" sz="1400" dirty="0"/>
              <a:t> visualização da matéria</a:t>
            </a:r>
            <a:br>
              <a:rPr lang="pt-BR" sz="1400" dirty="0"/>
            </a:br>
            <a:r>
              <a:rPr lang="pt-BR" sz="1400" b="1" dirty="0" err="1"/>
              <a:t>pageVisitCountHistory</a:t>
            </a:r>
            <a:r>
              <a:rPr lang="pt-BR" sz="1400" b="1" dirty="0"/>
              <a:t>: </a:t>
            </a:r>
            <a:r>
              <a:rPr lang="pt-BR" sz="1400" dirty="0"/>
              <a:t>vezes que visitou a mesma matéria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55D9AC-4D8C-B497-613D-906B676FA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Notícias (250.000 registros)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9C34134-1C2D-F5EF-D8A6-341330C34E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sz="1400" b="1" dirty="0"/>
              <a:t>Page: </a:t>
            </a:r>
            <a:r>
              <a:rPr lang="pt-BR" sz="1400" dirty="0"/>
              <a:t>ID da matéria</a:t>
            </a:r>
            <a:br>
              <a:rPr lang="pt-BR" sz="1400" b="1" dirty="0"/>
            </a:br>
            <a:r>
              <a:rPr lang="pt-BR" sz="1400" b="1" dirty="0"/>
              <a:t>URL: </a:t>
            </a:r>
            <a:r>
              <a:rPr lang="pt-BR" sz="1400" dirty="0"/>
              <a:t>link para a matéria</a:t>
            </a:r>
            <a:br>
              <a:rPr lang="pt-BR" sz="1400" b="1" dirty="0"/>
            </a:br>
            <a:r>
              <a:rPr lang="pt-BR" sz="1400" b="1" dirty="0" err="1"/>
              <a:t>Issued</a:t>
            </a:r>
            <a:r>
              <a:rPr lang="pt-BR" sz="1400" b="1" dirty="0"/>
              <a:t>: </a:t>
            </a:r>
            <a:r>
              <a:rPr lang="pt-BR" sz="1400" dirty="0"/>
              <a:t>data que a matéria foi criada</a:t>
            </a:r>
            <a:br>
              <a:rPr lang="pt-BR" sz="1400" b="1" dirty="0"/>
            </a:br>
            <a:r>
              <a:rPr lang="pt-BR" sz="1400" b="1" dirty="0" err="1"/>
              <a:t>Modified</a:t>
            </a:r>
            <a:r>
              <a:rPr lang="pt-BR" sz="1400" b="1" dirty="0"/>
              <a:t>: </a:t>
            </a:r>
            <a:r>
              <a:rPr lang="pt-BR" sz="1400" dirty="0"/>
              <a:t>data que a matéria foi modificada</a:t>
            </a:r>
            <a:br>
              <a:rPr lang="pt-BR" sz="1400" b="1" dirty="0"/>
            </a:br>
            <a:r>
              <a:rPr lang="pt-BR" sz="1400" b="1" dirty="0" err="1"/>
              <a:t>Title</a:t>
            </a:r>
            <a:r>
              <a:rPr lang="pt-BR" sz="1400" b="1" dirty="0"/>
              <a:t>: </a:t>
            </a:r>
            <a:r>
              <a:rPr lang="pt-BR" sz="1400" dirty="0"/>
              <a:t>título da matéria</a:t>
            </a:r>
            <a:br>
              <a:rPr lang="pt-BR" sz="1400" b="1" dirty="0"/>
            </a:br>
            <a:r>
              <a:rPr lang="pt-BR" sz="1400" b="1" dirty="0"/>
              <a:t>Body: </a:t>
            </a:r>
            <a:r>
              <a:rPr lang="pt-BR" sz="1400" dirty="0"/>
              <a:t>conteúdo da matéria</a:t>
            </a:r>
            <a:br>
              <a:rPr lang="pt-BR" sz="1400" b="1" dirty="0"/>
            </a:br>
            <a:r>
              <a:rPr lang="pt-BR" sz="1400" b="1" dirty="0" err="1"/>
              <a:t>Caption</a:t>
            </a:r>
            <a:r>
              <a:rPr lang="pt-BR" sz="1400" b="1" dirty="0"/>
              <a:t>: </a:t>
            </a:r>
            <a:r>
              <a:rPr lang="pt-BR" sz="1400" dirty="0"/>
              <a:t>subtítulo da matéria</a:t>
            </a:r>
            <a:endParaRPr lang="pt-BR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B37DD7-12FD-8FAC-0817-5AAE8E8C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ingestão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0E1AE1-5730-A78D-99DF-FF10F0AAB8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FLUXO DE TREINO – PT 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D3E876-48AE-7408-AA43-DEDE4A6242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10</a:t>
            </a:fld>
            <a:endParaRPr lang="pt-BR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3DBF2-C6AA-0839-9771-645F357E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79" y="4857792"/>
            <a:ext cx="1716741" cy="1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8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B5C55-B8C0-F38D-F8F7-6DF944BE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D3946-C42F-1DEC-E770-139CDD2E5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Mix Feats (850.000 registros)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AA183A-54AD-A99C-9DCC-7B3174D7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features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776DA0-9AB9-EA34-1EF3-2916A72623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FLUXO DE TREINO - PTI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CECC1CE-7D51-A4C3-E9FC-7A08F7396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11</a:t>
            </a:fld>
            <a:endParaRPr lang="pt-BR" noProof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D6A9A47C-E909-92A0-3FAB-E9EC9EDD8F2D}"/>
              </a:ext>
            </a:extLst>
          </p:cNvPr>
          <p:cNvSpPr txBox="1">
            <a:spLocks/>
          </p:cNvSpPr>
          <p:nvPr/>
        </p:nvSpPr>
        <p:spPr>
          <a:xfrm>
            <a:off x="6184334" y="2850522"/>
            <a:ext cx="5157787" cy="23308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 err="1">
                <a:highlight>
                  <a:srgbClr val="FFFF00"/>
                </a:highlight>
              </a:rPr>
              <a:t>isWeekend</a:t>
            </a:r>
            <a:r>
              <a:rPr lang="pt-BR" sz="1400" b="1" dirty="0"/>
              <a:t>: </a:t>
            </a:r>
            <a:r>
              <a:rPr lang="pt-BR" sz="1400" dirty="0"/>
              <a:t>acesso ocorreu no fim de semana (sim ou não)  </a:t>
            </a:r>
            <a:br>
              <a:rPr lang="pt-BR" sz="1400" b="1" dirty="0"/>
            </a:br>
            <a:r>
              <a:rPr lang="pt-BR" sz="1400" b="1" dirty="0" err="1">
                <a:highlight>
                  <a:srgbClr val="FFFF00"/>
                </a:highlight>
              </a:rPr>
              <a:t>dayPeriod</a:t>
            </a:r>
            <a:r>
              <a:rPr lang="pt-BR" sz="1400" b="1" dirty="0"/>
              <a:t>: </a:t>
            </a:r>
            <a:r>
              <a:rPr lang="pt-BR" sz="1400" dirty="0"/>
              <a:t>período do dia (madrugada, manhã, tarde, noite)  </a:t>
            </a:r>
            <a:br>
              <a:rPr lang="pt-BR" sz="1400" b="1" dirty="0"/>
            </a:br>
            <a:r>
              <a:rPr lang="pt-BR" sz="1400" b="1" dirty="0" err="1">
                <a:highlight>
                  <a:srgbClr val="FFFF00"/>
                </a:highlight>
              </a:rPr>
              <a:t>timeGapDays</a:t>
            </a:r>
            <a:r>
              <a:rPr lang="pt-BR" sz="1400" b="1" dirty="0"/>
              <a:t>: </a:t>
            </a:r>
            <a:r>
              <a:rPr lang="pt-BR" sz="1400" dirty="0"/>
              <a:t>diferença em dias entre publicação e consumo</a:t>
            </a:r>
            <a:br>
              <a:rPr lang="pt-BR" sz="1400" dirty="0"/>
            </a:br>
            <a:r>
              <a:rPr lang="pt-BR" sz="1400" b="1" dirty="0" err="1">
                <a:highlight>
                  <a:srgbClr val="FFFF00"/>
                </a:highlight>
              </a:rPr>
              <a:t>relLocalState</a:t>
            </a:r>
            <a:r>
              <a:rPr lang="pt-BR" sz="1400" b="1" dirty="0"/>
              <a:t>: </a:t>
            </a:r>
            <a:r>
              <a:rPr lang="pt-BR" sz="1400" dirty="0"/>
              <a:t>afinidade histórica do usuário com o estado  </a:t>
            </a:r>
            <a:br>
              <a:rPr lang="pt-BR" sz="1400" dirty="0"/>
            </a:br>
            <a:r>
              <a:rPr lang="pt-BR" sz="1400" b="1" dirty="0" err="1">
                <a:highlight>
                  <a:srgbClr val="FFFF00"/>
                </a:highlight>
              </a:rPr>
              <a:t>relLocalRegion</a:t>
            </a:r>
            <a:r>
              <a:rPr lang="pt-BR" sz="1400" b="1" dirty="0"/>
              <a:t>: </a:t>
            </a:r>
            <a:r>
              <a:rPr lang="pt-BR" sz="1400" dirty="0"/>
              <a:t>afinidade histórica do usuário com a região  </a:t>
            </a:r>
            <a:r>
              <a:rPr lang="pt-BR" sz="1400" b="1" dirty="0" err="1">
                <a:highlight>
                  <a:srgbClr val="FFFF00"/>
                </a:highlight>
              </a:rPr>
              <a:t>relThemeMain</a:t>
            </a:r>
            <a:r>
              <a:rPr lang="pt-BR" sz="1400" dirty="0"/>
              <a:t>: afinidade histórica com o tema principal  </a:t>
            </a:r>
            <a:r>
              <a:rPr lang="pt-BR" sz="1400" b="1" dirty="0" err="1">
                <a:highlight>
                  <a:srgbClr val="FFFF00"/>
                </a:highlight>
              </a:rPr>
              <a:t>relThemeSub</a:t>
            </a:r>
            <a:r>
              <a:rPr lang="pt-BR" sz="1400" b="1" dirty="0"/>
              <a:t>: </a:t>
            </a:r>
            <a:r>
              <a:rPr lang="pt-BR" sz="1400" dirty="0"/>
              <a:t>afinidade histórica com o subtema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8E621A61-9D22-CBC4-6AD9-25EE3197619D}"/>
              </a:ext>
            </a:extLst>
          </p:cNvPr>
          <p:cNvSpPr txBox="1">
            <a:spLocks/>
          </p:cNvSpPr>
          <p:nvPr/>
        </p:nvSpPr>
        <p:spPr>
          <a:xfrm>
            <a:off x="849879" y="2850522"/>
            <a:ext cx="5157787" cy="36309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 err="1">
                <a:highlight>
                  <a:srgbClr val="00FFFF"/>
                </a:highlight>
              </a:rPr>
              <a:t>userId</a:t>
            </a:r>
            <a:r>
              <a:rPr lang="pt-BR" sz="1400" b="1" dirty="0"/>
              <a:t>: </a:t>
            </a:r>
            <a:r>
              <a:rPr lang="pt-BR" sz="1400" dirty="0"/>
              <a:t>ID do usuário</a:t>
            </a:r>
            <a:br>
              <a:rPr lang="pt-BR" sz="1400" b="1" dirty="0"/>
            </a:br>
            <a:r>
              <a:rPr lang="pt-BR" sz="1400" b="1" dirty="0" err="1">
                <a:highlight>
                  <a:srgbClr val="00FFFF"/>
                </a:highlight>
              </a:rPr>
              <a:t>newsId</a:t>
            </a:r>
            <a:r>
              <a:rPr lang="pt-BR" sz="1400" b="1" dirty="0"/>
              <a:t>: </a:t>
            </a:r>
            <a:r>
              <a:rPr lang="pt-BR" sz="1400" dirty="0"/>
              <a:t>ID da notícia</a:t>
            </a:r>
            <a:br>
              <a:rPr lang="pt-BR" sz="1400" b="1" dirty="0"/>
            </a:br>
            <a:r>
              <a:rPr lang="pt-BR" sz="1400" b="1" dirty="0" err="1">
                <a:highlight>
                  <a:srgbClr val="00FFFF"/>
                </a:highlight>
              </a:rPr>
              <a:t>userType</a:t>
            </a:r>
            <a:r>
              <a:rPr lang="pt-BR" sz="1400" b="1" dirty="0"/>
              <a:t>: </a:t>
            </a:r>
            <a:r>
              <a:rPr lang="pt-BR" sz="1400" dirty="0"/>
              <a:t>logado ou anônimo  </a:t>
            </a:r>
            <a:br>
              <a:rPr lang="pt-BR" sz="1400" dirty="0"/>
            </a:br>
            <a:r>
              <a:rPr lang="pt-BR" sz="1400" b="1" dirty="0" err="1">
                <a:highlight>
                  <a:srgbClr val="00FFFF"/>
                </a:highlight>
              </a:rPr>
              <a:t>coldStart</a:t>
            </a:r>
            <a:r>
              <a:rPr lang="pt-BR" sz="1400" b="1" dirty="0"/>
              <a:t>: </a:t>
            </a:r>
            <a:r>
              <a:rPr lang="pt-BR" sz="1400" dirty="0"/>
              <a:t>indica se o usuário tem histórico suficiente (split) </a:t>
            </a:r>
            <a:r>
              <a:rPr lang="pt-BR" sz="1400" b="1" dirty="0" err="1">
                <a:highlight>
                  <a:srgbClr val="00FFFF"/>
                </a:highlight>
              </a:rPr>
              <a:t>localState</a:t>
            </a:r>
            <a:r>
              <a:rPr lang="pt-BR" sz="1400" b="1" dirty="0"/>
              <a:t>: </a:t>
            </a:r>
            <a:r>
              <a:rPr lang="pt-BR" sz="1400" dirty="0"/>
              <a:t>estado associado à notícia  </a:t>
            </a:r>
            <a:br>
              <a:rPr lang="pt-BR" sz="1400" b="1" dirty="0"/>
            </a:br>
            <a:r>
              <a:rPr lang="pt-BR" sz="1400" b="1" dirty="0" err="1">
                <a:highlight>
                  <a:srgbClr val="00FFFF"/>
                </a:highlight>
              </a:rPr>
              <a:t>localRegion</a:t>
            </a:r>
            <a:r>
              <a:rPr lang="pt-BR" sz="1400" b="1" dirty="0"/>
              <a:t>: </a:t>
            </a:r>
            <a:r>
              <a:rPr lang="pt-BR" sz="1400" dirty="0"/>
              <a:t>região associada à notícia  </a:t>
            </a:r>
            <a:br>
              <a:rPr lang="pt-BR" sz="1400" b="1" dirty="0"/>
            </a:br>
            <a:r>
              <a:rPr lang="pt-BR" sz="1400" b="1" dirty="0" err="1">
                <a:highlight>
                  <a:srgbClr val="00FFFF"/>
                </a:highlight>
              </a:rPr>
              <a:t>themeMain</a:t>
            </a:r>
            <a:r>
              <a:rPr lang="pt-BR" sz="1400" b="1" dirty="0"/>
              <a:t>: </a:t>
            </a:r>
            <a:r>
              <a:rPr lang="pt-BR" sz="1400" dirty="0"/>
              <a:t>tema principal da notícia</a:t>
            </a:r>
            <a:br>
              <a:rPr lang="pt-BR" sz="1400" dirty="0"/>
            </a:br>
            <a:r>
              <a:rPr lang="pt-BR" sz="1400" b="1" dirty="0" err="1">
                <a:highlight>
                  <a:srgbClr val="00FFFF"/>
                </a:highlight>
              </a:rPr>
              <a:t>themeSub</a:t>
            </a:r>
            <a:r>
              <a:rPr lang="pt-BR" sz="1400" b="1" dirty="0"/>
              <a:t>: </a:t>
            </a:r>
            <a:r>
              <a:rPr lang="pt-BR" sz="1400" dirty="0"/>
              <a:t>subtema da notícia</a:t>
            </a:r>
            <a:br>
              <a:rPr lang="pt-BR" sz="1400" dirty="0"/>
            </a:br>
            <a:r>
              <a:rPr lang="pt-BR" sz="1400" b="1" dirty="0" err="1">
                <a:highlight>
                  <a:srgbClr val="00FFFF"/>
                </a:highlight>
              </a:rPr>
              <a:t>issuedDatetime</a:t>
            </a:r>
            <a:r>
              <a:rPr lang="pt-BR" sz="1400" b="1" dirty="0"/>
              <a:t>: </a:t>
            </a:r>
            <a:r>
              <a:rPr lang="pt-BR" sz="1400" dirty="0"/>
              <a:t>data e hora de publicação da notícia  </a:t>
            </a:r>
            <a:br>
              <a:rPr lang="pt-BR" sz="1400" b="1" dirty="0"/>
            </a:br>
            <a:r>
              <a:rPr lang="pt-BR" sz="1400" b="1" dirty="0" err="1">
                <a:highlight>
                  <a:srgbClr val="00FFFF"/>
                </a:highlight>
              </a:rPr>
              <a:t>timestampHistoryDatetime</a:t>
            </a:r>
            <a:r>
              <a:rPr lang="pt-BR" sz="1400" b="1" dirty="0"/>
              <a:t>: </a:t>
            </a:r>
            <a:r>
              <a:rPr lang="pt-BR" sz="1400" dirty="0"/>
              <a:t>momento em que o usuário consumiu a notícia</a:t>
            </a:r>
          </a:p>
        </p:txBody>
      </p:sp>
      <p:pic>
        <p:nvPicPr>
          <p:cNvPr id="12294" name="Picture 6" descr="ícone de Url Flaticons Flat | Freepik">
            <a:extLst>
              <a:ext uri="{FF2B5EF4-FFF2-40B4-BE49-F238E27FC236}">
                <a16:creationId xmlns:a16="http://schemas.microsoft.com/office/drawing/2014/main" id="{021A9C71-6A24-0941-D7CD-FE9E74EB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590" y="728426"/>
            <a:ext cx="1599858" cy="15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E4113D-DD57-39E5-FB0C-72C02550A32D}"/>
              </a:ext>
            </a:extLst>
          </p:cNvPr>
          <p:cNvSpPr txBox="1"/>
          <p:nvPr/>
        </p:nvSpPr>
        <p:spPr>
          <a:xfrm>
            <a:off x="8861541" y="5514224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highlight>
                  <a:srgbClr val="00FFFF"/>
                </a:highlight>
              </a:rPr>
              <a:t>interpretabilidade</a:t>
            </a:r>
            <a:endParaRPr lang="en-US" b="1" dirty="0">
              <a:highlight>
                <a:srgbClr val="00FF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6B8DAA-DA21-D1F5-C83C-B51315C5FCB5}"/>
              </a:ext>
            </a:extLst>
          </p:cNvPr>
          <p:cNvSpPr txBox="1"/>
          <p:nvPr/>
        </p:nvSpPr>
        <p:spPr>
          <a:xfrm>
            <a:off x="8861541" y="5981699"/>
            <a:ext cx="194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features de fato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079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target</a:t>
            </a:r>
          </a:p>
        </p:txBody>
      </p:sp>
      <p:sp>
        <p:nvSpPr>
          <p:cNvPr id="35" name="Espaço Reservado para Rodapé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pt-BR" dirty="0"/>
              <a:t>FLUXO DE TREINO - PTI</a:t>
            </a:r>
          </a:p>
        </p:txBody>
      </p:sp>
      <p:sp>
        <p:nvSpPr>
          <p:cNvPr id="36" name="Espaço Reservado para o Número do Slide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12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2F4338-ABD0-2505-E4CF-CF2472D22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12" y="1991586"/>
            <a:ext cx="10307488" cy="847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0A34E4-3C07-041B-F4A0-770A91EB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60" y="2817597"/>
            <a:ext cx="5515745" cy="9812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485A37-DA27-ADB0-984F-3CF5142EB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12" y="3944427"/>
            <a:ext cx="4315427" cy="390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4CFCB-F845-25A0-B530-91C4094A2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921" y="3308203"/>
            <a:ext cx="5331767" cy="33256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45D45D-CFF4-395D-B7BE-51F153CC3134}"/>
              </a:ext>
            </a:extLst>
          </p:cNvPr>
          <p:cNvSpPr txBox="1"/>
          <p:nvPr/>
        </p:nvSpPr>
        <p:spPr>
          <a:xfrm>
            <a:off x="685512" y="5109883"/>
            <a:ext cx="5368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Valor de 0 a 100 (geralmente até 60) indicando</a:t>
            </a:r>
          </a:p>
          <a:p>
            <a:r>
              <a:rPr lang="pt-BR" dirty="0"/>
              <a:t>o nível de engajamento do usuário com a notícia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40C8-2667-532F-758A-92D1CD58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8A38749-E21F-0D15-9058-972BD5C0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de treino - </a:t>
            </a:r>
            <a:r>
              <a:rPr lang="pt-BR" dirty="0" err="1"/>
              <a:t>Pt</a:t>
            </a:r>
            <a:r>
              <a:rPr lang="pt-BR" dirty="0"/>
              <a:t> II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E08E13-D346-412F-0C68-A9ADA9F55A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FLUXO DE TREINO - PTII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5AFEC60-89DA-5CE6-C60F-7875F82F9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13</a:t>
            </a:fld>
            <a:endParaRPr lang="pt-BR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E5E7E-872F-4278-8B3B-2229049E88F0}"/>
              </a:ext>
            </a:extLst>
          </p:cNvPr>
          <p:cNvSpPr txBox="1"/>
          <p:nvPr/>
        </p:nvSpPr>
        <p:spPr>
          <a:xfrm>
            <a:off x="1977240" y="5437643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REFINED</a:t>
            </a:r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DF9F346-9241-B8ED-AD0B-7108DDEDD0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47" y="1828800"/>
            <a:ext cx="797858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25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EF138-CAB8-8E2A-0B63-89E39631D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F2643-3F9F-6CDE-252F-04BE9126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modelo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1917F1A-A1C3-2E9C-12EB-73B87843F1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b="1" dirty="0" err="1"/>
              <a:t>LightGBMRanker</a:t>
            </a:r>
            <a:r>
              <a:rPr lang="pt-BR" b="1" dirty="0"/>
              <a:t>: </a:t>
            </a:r>
            <a:r>
              <a:rPr lang="pt-BR" dirty="0"/>
              <a:t>modelo de </a:t>
            </a:r>
            <a:r>
              <a:rPr lang="pt-BR" dirty="0" err="1"/>
              <a:t>boosting</a:t>
            </a:r>
            <a:r>
              <a:rPr lang="pt-BR" dirty="0"/>
              <a:t> com árvores de decisão otimizadas para a função </a:t>
            </a:r>
            <a:r>
              <a:rPr lang="pt-BR" dirty="0" err="1"/>
              <a:t>lambdarank</a:t>
            </a:r>
            <a:r>
              <a:rPr lang="pt-BR" dirty="0"/>
              <a:t> (métrica  de desempenho NDCG). Ao invés de aprender a prever um valor ou classe, aprende a ordenar.</a:t>
            </a:r>
          </a:p>
          <a:p>
            <a:endParaRPr lang="pt-B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F218EA5-A836-EDE7-8189-6FC744E3C3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FLUXO DE TREINO - PTII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9D9F75-F3E6-BDDF-4FD1-2A8DBCCED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14</a:t>
            </a:fld>
            <a:endParaRPr lang="pt-BR" noProof="0"/>
          </a:p>
        </p:txBody>
      </p:sp>
      <p:pic>
        <p:nvPicPr>
          <p:cNvPr id="9218" name="Picture 2" descr="Gradient Boosting Ranking Algorithm: LightGBM | by Raghav Bhutani | Medium">
            <a:extLst>
              <a:ext uri="{FF2B5EF4-FFF2-40B4-BE49-F238E27FC236}">
                <a16:creationId xmlns:a16="http://schemas.microsoft.com/office/drawing/2014/main" id="{D50462DB-80A1-B29A-D3F8-0B160A7B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26" y="3879887"/>
            <a:ext cx="7155347" cy="267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2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CF4AC-156E-99E9-A0BB-DA593CD1B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ketch Supermarket Shelf Stock Illustrations – 379 Sketch Supermarket Shelf  Stock Illustrations, Vectors &amp; Clipart - Dreamstime">
            <a:extLst>
              <a:ext uri="{FF2B5EF4-FFF2-40B4-BE49-F238E27FC236}">
                <a16:creationId xmlns:a16="http://schemas.microsoft.com/office/drawing/2014/main" id="{0DA1536A-6FF2-A1F2-E906-0F21B38D6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95" y="3783106"/>
            <a:ext cx="4591237" cy="25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8BEB91-1B25-037A-DB73-7632DA69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modelo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B143678-3370-C3CF-917C-A93517DF2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6473997" cy="3286125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/>
              <a:t>Cada usuário: </a:t>
            </a:r>
            <a:r>
              <a:rPr lang="pt-BR" dirty="0"/>
              <a:t>pertence a um grupo de ranking próprio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/>
              <a:t>Cada registro: </a:t>
            </a:r>
            <a:r>
              <a:rPr lang="pt-BR" dirty="0"/>
              <a:t>do nosso </a:t>
            </a:r>
            <a:r>
              <a:rPr lang="pt-BR" dirty="0" err="1"/>
              <a:t>dataframe</a:t>
            </a:r>
            <a:r>
              <a:rPr lang="pt-BR" dirty="0"/>
              <a:t> representa um par usuário-notícia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b="1" dirty="0"/>
              <a:t>O target:</a:t>
            </a:r>
            <a:r>
              <a:rPr lang="pt-BR" dirty="0"/>
              <a:t> representa o score provável de engajamento do usuário para aquela notícia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98220B-A9E4-5EAF-EACC-3473FDF8AD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Design da solução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2E96A3-80A7-290F-51AA-80E79AB81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98109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D9D4E-11E9-EB31-3C6C-08EE5D869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6747A1-BD1D-731D-FB6F-CE79E127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Modelo - exemplo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5B12067-BF6B-92DD-746D-1CEA2B63DA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Design da solução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01C0B0-1423-A82C-E35E-3B6546353F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16</a:t>
            </a:fld>
            <a:endParaRPr lang="pt-BR" noProof="0"/>
          </a:p>
        </p:txBody>
      </p:sp>
      <p:pic>
        <p:nvPicPr>
          <p:cNvPr id="11266" name="Picture 2" descr="Cara De Nerd Emoji 3d Realista PNG , Emoji De Cara De Nerd, Realista, 3d  PNG Imagem para download gratuito">
            <a:extLst>
              <a:ext uri="{FF2B5EF4-FFF2-40B4-BE49-F238E27FC236}">
                <a16:creationId xmlns:a16="http://schemas.microsoft.com/office/drawing/2014/main" id="{E943537E-49CE-3152-862B-FA3E5C581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688" y="27104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FF7BC2-1405-9991-7E73-20C4267F22C2}"/>
              </a:ext>
            </a:extLst>
          </p:cNvPr>
          <p:cNvSpPr txBox="1"/>
          <p:nvPr/>
        </p:nvSpPr>
        <p:spPr>
          <a:xfrm>
            <a:off x="1064187" y="2482543"/>
            <a:ext cx="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DE9BF-3624-DF0C-8A12-4EB1BF170F45}"/>
              </a:ext>
            </a:extLst>
          </p:cNvPr>
          <p:cNvSpPr txBox="1"/>
          <p:nvPr/>
        </p:nvSpPr>
        <p:spPr>
          <a:xfrm>
            <a:off x="763406" y="4139788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features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FE199B-73F2-F4EE-3539-D466F17FAC41}"/>
              </a:ext>
            </a:extLst>
          </p:cNvPr>
          <p:cNvSpPr txBox="1"/>
          <p:nvPr/>
        </p:nvSpPr>
        <p:spPr>
          <a:xfrm>
            <a:off x="869813" y="5797033"/>
            <a:ext cx="81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target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877CB48-8F89-FD39-187C-07FA3A6F0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72" y="5382374"/>
            <a:ext cx="1162050" cy="11620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C3021A-74CB-0207-D22B-70C3D6F64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220" y="1983485"/>
            <a:ext cx="4314825" cy="11620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179CBA-4C97-7FC6-5975-9E209C0458F3}"/>
              </a:ext>
            </a:extLst>
          </p:cNvPr>
          <p:cNvSpPr txBox="1"/>
          <p:nvPr/>
        </p:nvSpPr>
        <p:spPr>
          <a:xfrm>
            <a:off x="3728595" y="5797033"/>
            <a:ext cx="33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Retorna </a:t>
            </a:r>
            <a:r>
              <a:rPr lang="pt-BR" dirty="0" err="1"/>
              <a:t>newsId</a:t>
            </a:r>
            <a:r>
              <a:rPr lang="pt-BR" dirty="0"/>
              <a:t> nesta ordem!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782EF7-E348-6C66-7236-F63E1716F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372" y="3743429"/>
            <a:ext cx="5676900" cy="11620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21AC31-7F66-024E-06DB-166B061A6539}"/>
              </a:ext>
            </a:extLst>
          </p:cNvPr>
          <p:cNvSpPr txBox="1"/>
          <p:nvPr/>
        </p:nvSpPr>
        <p:spPr>
          <a:xfrm>
            <a:off x="8481752" y="4920709"/>
            <a:ext cx="3149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Robert</a:t>
            </a:r>
          </a:p>
          <a:p>
            <a:pPr algn="ctr"/>
            <a:r>
              <a:rPr lang="pt-BR" dirty="0"/>
              <a:t>Paulistano, IT </a:t>
            </a:r>
            <a:r>
              <a:rPr lang="pt-BR" dirty="0" err="1"/>
              <a:t>guy</a:t>
            </a:r>
            <a:endParaRPr lang="pt-BR" dirty="0"/>
          </a:p>
          <a:p>
            <a:pPr algn="ctr"/>
            <a:r>
              <a:rPr lang="pt-BR" dirty="0"/>
              <a:t>Só lê durante </a:t>
            </a:r>
            <a:r>
              <a:rPr lang="pt-BR" dirty="0" err="1"/>
              <a:t>working</a:t>
            </a:r>
            <a:r>
              <a:rPr lang="pt-BR" dirty="0"/>
              <a:t>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8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766A-8244-A770-C459-D81D3A17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registro do modelo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582B0-83F0-8BD3-038C-8D0BD9E56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FLUXO DE TREINO - PTII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0FEC1-8F29-9598-285D-07C676EFD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17</a:t>
            </a:fld>
            <a:endParaRPr lang="pt-BR" noProof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4FC2962-F593-A861-720F-E0C3E4AB9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1065" y="1828800"/>
            <a:ext cx="92447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0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3CEE114-8CA6-D631-1CB8-3F2FE6B1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de inferência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485E580-7B42-83A4-C8DB-C3076E88F2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29404" y="2953511"/>
            <a:ext cx="6291068" cy="384048"/>
          </a:xfrm>
        </p:spPr>
        <p:txBody>
          <a:bodyPr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91D878-1593-CDE6-111C-481745C24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18</a:t>
            </a:fld>
            <a:endParaRPr lang="pt-BR" noProof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3B4541-0671-1DC1-B69D-D6D4B3E8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9" r="30563"/>
          <a:stretch>
            <a:fillRect/>
          </a:stretch>
        </p:blipFill>
        <p:spPr>
          <a:xfrm>
            <a:off x="8946604" y="4948044"/>
            <a:ext cx="892846" cy="1343025"/>
          </a:xfrm>
          <a:prstGeom prst="rect">
            <a:avLst/>
          </a:prstGeom>
        </p:spPr>
      </p:pic>
      <p:pic>
        <p:nvPicPr>
          <p:cNvPr id="3094" name="Picture 22" descr="Unlocking the Power of Amazon S3: How to Optimize Your Content for Max">
            <a:extLst>
              <a:ext uri="{FF2B5EF4-FFF2-40B4-BE49-F238E27FC236}">
                <a16:creationId xmlns:a16="http://schemas.microsoft.com/office/drawing/2014/main" id="{C0AC8645-B392-DED0-AC78-D1B99EFCE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2109"/>
          <a:stretch>
            <a:fillRect/>
          </a:stretch>
        </p:blipFill>
        <p:spPr bwMode="auto">
          <a:xfrm>
            <a:off x="10776160" y="4793787"/>
            <a:ext cx="892846" cy="165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ocal - Free files and folders icons">
            <a:extLst>
              <a:ext uri="{FF2B5EF4-FFF2-40B4-BE49-F238E27FC236}">
                <a16:creationId xmlns:a16="http://schemas.microsoft.com/office/drawing/2014/main" id="{C3D7544F-CB58-91F7-0B86-432651B95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426" y="1831823"/>
            <a:ext cx="927663" cy="92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8CC51FB-39F1-0D0B-AA3C-DBE69A05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1" y="2031806"/>
            <a:ext cx="8016568" cy="42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74F86-A5D6-E75C-8450-F2B5250EEF69}"/>
              </a:ext>
            </a:extLst>
          </p:cNvPr>
          <p:cNvSpPr txBox="1"/>
          <p:nvPr/>
        </p:nvSpPr>
        <p:spPr>
          <a:xfrm>
            <a:off x="9125821" y="2232213"/>
            <a:ext cx="90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DEV =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92375-BC78-7D26-6C24-DB959435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9" r="30563"/>
          <a:stretch>
            <a:fillRect/>
          </a:stretch>
        </p:blipFill>
        <p:spPr>
          <a:xfrm>
            <a:off x="9826938" y="4948044"/>
            <a:ext cx="892846" cy="134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3545B-46B1-8ED3-6D3B-8859870E681F}"/>
              </a:ext>
            </a:extLst>
          </p:cNvPr>
          <p:cNvSpPr txBox="1"/>
          <p:nvPr/>
        </p:nvSpPr>
        <p:spPr>
          <a:xfrm>
            <a:off x="9888048" y="457871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PRD 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9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04364-0372-D3A2-4256-4C863A03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C2EF413-8BCF-6872-DD19-6A027500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endpoints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24BB67-2035-185B-ABBE-5A65C6A22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29404" y="2953511"/>
            <a:ext cx="6291068" cy="384048"/>
          </a:xfrm>
        </p:spPr>
        <p:txBody>
          <a:bodyPr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B2EC88C-F2A3-6263-A806-D11EF62A9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19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98B8D-B24F-4C22-6F49-FF3C19E6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7" y="1821709"/>
            <a:ext cx="11004106" cy="415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B8B93D-80D9-8375-2324-003FFA98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8556592" cy="979204"/>
          </a:xfrm>
        </p:spPr>
        <p:txBody>
          <a:bodyPr/>
          <a:lstStyle/>
          <a:p>
            <a:r>
              <a:rPr lang="pt-BR" dirty="0"/>
              <a:t>Breve </a:t>
            </a:r>
            <a:br>
              <a:rPr lang="pt-BR" dirty="0"/>
            </a:br>
            <a:r>
              <a:rPr lang="pt-BR" dirty="0"/>
              <a:t>Apresentação pessoal</a:t>
            </a:r>
            <a:endParaRPr lang="en-US" dirty="0"/>
          </a:p>
        </p:txBody>
      </p:sp>
      <p:sp>
        <p:nvSpPr>
          <p:cNvPr id="22" name="Espaço Reservado para o Número do Slide 11">
            <a:extLst>
              <a:ext uri="{FF2B5EF4-FFF2-40B4-BE49-F238E27FC236}">
                <a16:creationId xmlns:a16="http://schemas.microsoft.com/office/drawing/2014/main" id="{6D268B97-1329-1AFC-5522-749617132A71}"/>
              </a:ext>
            </a:extLst>
          </p:cNvPr>
          <p:cNvSpPr txBox="1">
            <a:spLocks/>
          </p:cNvSpPr>
          <p:nvPr/>
        </p:nvSpPr>
        <p:spPr>
          <a:xfrm rot="16200000">
            <a:off x="11716512" y="6382510"/>
            <a:ext cx="566928" cy="38404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A01C0A-2BB6-49E7-91A3-DCB9F9F59583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7F5BF2-1955-0EA1-A1F5-2A7AE112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60" y="2278063"/>
            <a:ext cx="7515309" cy="414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A9B15F-DAB6-7C7A-58D6-367D97660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410" y="3122831"/>
            <a:ext cx="2451130" cy="2451130"/>
          </a:xfrm>
          <a:prstGeom prst="ellipse">
            <a:avLst/>
          </a:prstGeom>
          <a:ln w="63500" cap="rnd">
            <a:solidFill>
              <a:srgbClr val="36393B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BED76AB-45A2-AA0C-C908-E027B46A232D}"/>
              </a:ext>
            </a:extLst>
          </p:cNvPr>
          <p:cNvSpPr txBox="1"/>
          <p:nvPr/>
        </p:nvSpPr>
        <p:spPr>
          <a:xfrm>
            <a:off x="9845488" y="5651357"/>
            <a:ext cx="63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BR" dirty="0"/>
              <a:t>Gus</a:t>
            </a:r>
          </a:p>
        </p:txBody>
      </p:sp>
    </p:spTree>
    <p:extLst>
      <p:ext uri="{BB962C8B-B14F-4D97-AF65-F5344CB8AC3E}">
        <p14:creationId xmlns:p14="http://schemas.microsoft.com/office/powerpoint/2010/main" val="427811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6163349" cy="979204"/>
          </a:xfrm>
        </p:spPr>
        <p:txBody>
          <a:bodyPr rtlCol="0"/>
          <a:lstStyle/>
          <a:p>
            <a:pPr rtl="0"/>
            <a:r>
              <a:rPr lang="pt-BR" dirty="0"/>
              <a:t>Desafios &amp; APRENDIZADOS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698729"/>
          </a:xfrm>
        </p:spPr>
        <p:txBody>
          <a:bodyPr rtlCol="0"/>
          <a:lstStyle/>
          <a:p>
            <a:pPr rtl="0"/>
            <a:r>
              <a:rPr lang="pt-BR" dirty="0"/>
              <a:t>Percepção tardia de que precisávamos segregar as notícias visualizadas e não-visualizadas por aquele usuário.</a:t>
            </a:r>
          </a:p>
          <a:p>
            <a:pPr rtl="0"/>
            <a:br>
              <a:rPr lang="pt-BR" dirty="0"/>
            </a:br>
            <a:r>
              <a:rPr lang="pt-BR" dirty="0"/>
              <a:t>Limitações de Arquitetura por estarmos usando AWS </a:t>
            </a:r>
            <a:r>
              <a:rPr lang="pt-BR" dirty="0" err="1"/>
              <a:t>Lab</a:t>
            </a:r>
            <a:r>
              <a:rPr lang="pt-BR" dirty="0"/>
              <a:t> ao invés de uma conta comum (ex. ECS </a:t>
            </a:r>
            <a:r>
              <a:rPr lang="pt-BR" dirty="0" err="1"/>
              <a:t>Fargate</a:t>
            </a:r>
            <a:r>
              <a:rPr lang="pt-BR" dirty="0"/>
              <a:t> e </a:t>
            </a:r>
            <a:r>
              <a:rPr lang="pt-BR" dirty="0" err="1"/>
              <a:t>Sagemaker</a:t>
            </a:r>
            <a:r>
              <a:rPr lang="pt-BR" dirty="0"/>
              <a:t> não disponíveis para uso).</a:t>
            </a:r>
          </a:p>
        </p:txBody>
      </p:sp>
      <p:sp>
        <p:nvSpPr>
          <p:cNvPr id="84" name="Espaço Reservado para Texto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85" name="Espaço Reservado para Texto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pt-BR" dirty="0" err="1"/>
              <a:t>Deep</a:t>
            </a:r>
            <a:r>
              <a:rPr lang="pt-BR" dirty="0"/>
              <a:t> dive técnico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20</a:t>
            </a:fld>
            <a:endParaRPr lang="pt-BR"/>
          </a:p>
        </p:txBody>
      </p:sp>
      <p:pic>
        <p:nvPicPr>
          <p:cNvPr id="5122" name="Picture 2" descr="Challenge Illustration with Businessman Running to the Top ...">
            <a:extLst>
              <a:ext uri="{FF2B5EF4-FFF2-40B4-BE49-F238E27FC236}">
                <a16:creationId xmlns:a16="http://schemas.microsoft.com/office/drawing/2014/main" id="{4545FF65-D0C3-2E9A-A093-17FE3173232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1" r="2543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DCC1-9942-A462-E4C7-F85D6ACEC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96A373-D702-01EA-DC3D-90C9537F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B00C9A9-7055-0A83-334E-76A7C39A94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 aí? O que virou?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FBDA-7207-37B1-664F-B515EB60D2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Contexto e problemática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C83D0-052D-A1FF-B3F2-79BE782098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816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ape skate FIAP">
            <a:extLst>
              <a:ext uri="{FF2B5EF4-FFF2-40B4-BE49-F238E27FC236}">
                <a16:creationId xmlns:a16="http://schemas.microsoft.com/office/drawing/2014/main" id="{80E44D34-35F4-EC4F-43FD-69FCFF48A692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 b="97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75AE62-6314-A661-B502-F5377B52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9B530-D049-5FA3-1175-0D94BA49D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4381656"/>
          </a:xfrm>
        </p:spPr>
        <p:txBody>
          <a:bodyPr/>
          <a:lstStyle/>
          <a:p>
            <a:r>
              <a:rPr lang="pt-BR" b="1" dirty="0"/>
              <a:t>Banca Avaliadora:</a:t>
            </a:r>
          </a:p>
          <a:p>
            <a:pPr marL="285750" indent="-285750">
              <a:buFontTx/>
              <a:buChar char="-"/>
            </a:pPr>
            <a:r>
              <a:rPr lang="pt-BR" dirty="0"/>
              <a:t>Felipe Ferreira (</a:t>
            </a:r>
            <a:r>
              <a:rPr lang="pt-BR" i="1" dirty="0"/>
              <a:t>Staff Data </a:t>
            </a:r>
            <a:r>
              <a:rPr lang="pt-BR" i="1" dirty="0" err="1"/>
              <a:t>Scientist</a:t>
            </a:r>
            <a:r>
              <a:rPr lang="pt-BR" i="1" dirty="0"/>
              <a:t> – Stone</a:t>
            </a:r>
            <a:r>
              <a:rPr lang="pt-BR" dirty="0"/>
              <a:t>)</a:t>
            </a:r>
          </a:p>
          <a:p>
            <a:pPr marL="285750" indent="-285750">
              <a:buFontTx/>
              <a:buChar char="-"/>
            </a:pPr>
            <a:r>
              <a:rPr lang="pt-BR" dirty="0"/>
              <a:t>Leandro Zanon (</a:t>
            </a:r>
            <a:r>
              <a:rPr lang="pt-BR" i="1" dirty="0"/>
              <a:t>Lead Data </a:t>
            </a:r>
            <a:r>
              <a:rPr lang="pt-BR" i="1" dirty="0" err="1"/>
              <a:t>Scientist</a:t>
            </a:r>
            <a:r>
              <a:rPr lang="pt-BR" i="1" dirty="0"/>
              <a:t> - Itaú</a:t>
            </a:r>
            <a:r>
              <a:rPr lang="pt-B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Ana Raquel Fernandes Cunha (</a:t>
            </a:r>
            <a:r>
              <a:rPr lang="en-US" i="1" dirty="0" err="1"/>
              <a:t>Coordenadora</a:t>
            </a:r>
            <a:r>
              <a:rPr lang="en-US" i="1" dirty="0"/>
              <a:t> do Pós-Tech FIAP</a:t>
            </a:r>
            <a:r>
              <a:rPr lang="en-US" dirty="0"/>
              <a:t>)</a:t>
            </a:r>
          </a:p>
          <a:p>
            <a:r>
              <a:rPr lang="en-US" dirty="0"/>
              <a:t>Mais de 60 </a:t>
            </a:r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avaliados</a:t>
            </a:r>
            <a:r>
              <a:rPr lang="en-US" dirty="0"/>
              <a:t>, 5 </a:t>
            </a:r>
            <a:r>
              <a:rPr lang="en-US" dirty="0" err="1"/>
              <a:t>finalistas</a:t>
            </a:r>
            <a:r>
              <a:rPr lang="en-US" dirty="0"/>
              <a:t>, </a:t>
            </a:r>
            <a:r>
              <a:rPr lang="en-US" dirty="0" err="1"/>
              <a:t>ganhamos</a:t>
            </a:r>
            <a:r>
              <a:rPr lang="en-US" dirty="0"/>
              <a:t> o 1º </a:t>
            </a:r>
            <a:r>
              <a:rPr lang="en-US" dirty="0" err="1"/>
              <a:t>lugar</a:t>
            </a:r>
            <a:r>
              <a:rPr lang="en-US" dirty="0"/>
              <a:t>.</a:t>
            </a:r>
            <a:endParaRPr lang="en-US" i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AEF9AC-7972-19D3-1A09-B47EA2F98E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1DB52-B72B-FB28-8B3C-F887234DC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2713A-DFDF-E23B-4677-4AF9A86B6C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22</a:t>
            </a:fld>
            <a:endParaRPr lang="pt-BR" noProof="0"/>
          </a:p>
        </p:txBody>
      </p:sp>
      <p:pic>
        <p:nvPicPr>
          <p:cNvPr id="1028" name="Picture 4" descr="Vetor Round 1st place badge with ribbon on white background do Stock |  Adobe Stock">
            <a:extLst>
              <a:ext uri="{FF2B5EF4-FFF2-40B4-BE49-F238E27FC236}">
                <a16:creationId xmlns:a16="http://schemas.microsoft.com/office/drawing/2014/main" id="{A6324D38-C870-E49D-D974-F2D44D12E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00" b="95700" l="10000" r="90000">
                        <a14:foregroundMark x1="38500" y1="10100" x2="50100" y2="9400"/>
                        <a14:foregroundMark x1="50100" y1="9400" x2="60500" y2="10200"/>
                        <a14:foregroundMark x1="60500" y1="10200" x2="62400" y2="11000"/>
                        <a14:foregroundMark x1="44800" y1="5500" x2="44800" y2="5500"/>
                        <a14:foregroundMark x1="49900" y1="4700" x2="49900" y2="4700"/>
                        <a14:foregroundMark x1="38100" y1="91500" x2="38100" y2="91500"/>
                        <a14:foregroundMark x1="40200" y1="95200" x2="40200" y2="95200"/>
                        <a14:foregroundMark x1="59700" y1="95700" x2="59700" y2="95700"/>
                        <a14:foregroundMark x1="40100" y1="95000" x2="40100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630" y="2551255"/>
            <a:ext cx="2933281" cy="29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66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6738E62-0D63-8371-6456-9373199A8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“Com pouquíssimos ajustes, conseguiríamos colocar o trabalho de vocês hoje em produção”.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E7CF3B0-228F-37C4-7E07-25A2758A4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851658"/>
            <a:ext cx="7044643" cy="559184"/>
          </a:xfrm>
        </p:spPr>
        <p:txBody>
          <a:bodyPr/>
          <a:lstStyle/>
          <a:p>
            <a:r>
              <a:rPr lang="pt-BR" dirty="0"/>
              <a:t>Felipe Ferreira - Stone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8B69D1-8CFF-C3A6-3943-290FCE6DC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Considerações Finais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06812E-04B2-5AFE-A120-39B76BD09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80264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EBB74-4168-962A-D8ED-A2A45637F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5C92D01-8A75-9B32-60C8-B95AE69E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00" y="1155320"/>
            <a:ext cx="8244113" cy="1537080"/>
          </a:xfrm>
        </p:spPr>
        <p:txBody>
          <a:bodyPr/>
          <a:lstStyle/>
          <a:p>
            <a:r>
              <a:rPr lang="pt-BR" dirty="0"/>
              <a:t>“foi o trabalho mais cuidadoso e que melhor equilibrou </a:t>
            </a:r>
            <a:r>
              <a:rPr lang="pt-BR" dirty="0" err="1"/>
              <a:t>cIência</a:t>
            </a:r>
            <a:r>
              <a:rPr lang="pt-BR" dirty="0"/>
              <a:t> de dados e engenharia de machine learning”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2AF446D-4AA5-CD62-F06F-5B68066C4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851658"/>
            <a:ext cx="7044643" cy="559184"/>
          </a:xfrm>
        </p:spPr>
        <p:txBody>
          <a:bodyPr/>
          <a:lstStyle/>
          <a:p>
            <a:r>
              <a:rPr lang="pt-BR" dirty="0"/>
              <a:t>Leandro Zanon - Itaú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E1B7C8-0969-566A-311F-B4B75073C2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Considerações Finais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B9AC96-4BB5-4867-B664-D19F7300CA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867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26F7C06-3F0B-059F-F8E3-9C71BB74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 adicionais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4718D19-965C-B9EC-81C3-D485B9C19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Vídeo no </a:t>
            </a:r>
            <a:r>
              <a:rPr lang="pt-BR" dirty="0" err="1"/>
              <a:t>youtube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CF3DCE-E302-99E6-A7B8-4028CBFA3A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dirty="0" err="1"/>
              <a:t>Vídeo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r>
              <a:rPr lang="en-US" dirty="0"/>
              <a:t> final </a:t>
            </a:r>
            <a:r>
              <a:rPr lang="en-US" dirty="0" err="1"/>
              <a:t>disponibilizado</a:t>
            </a:r>
            <a:r>
              <a:rPr lang="en-US" dirty="0"/>
              <a:t> para a banca </a:t>
            </a:r>
            <a:r>
              <a:rPr lang="en-US" dirty="0" err="1"/>
              <a:t>avaliadora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79E29-CA94-2EC8-9C9A-BB8C76A923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/>
              <a:t>Repositório no github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C86D47E-4ED4-1392-06C1-34C4E5513B8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dirty="0" err="1"/>
              <a:t>Repositório</a:t>
            </a:r>
            <a:r>
              <a:rPr lang="en-US" dirty="0"/>
              <a:t> com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código-fonte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</p:txBody>
      </p:sp>
      <p:pic>
        <p:nvPicPr>
          <p:cNvPr id="32" name="Picture Placeholder 31" descr="Document">
            <a:extLst>
              <a:ext uri="{FF2B5EF4-FFF2-40B4-BE49-F238E27FC236}">
                <a16:creationId xmlns:a16="http://schemas.microsoft.com/office/drawing/2014/main" id="{5320C14F-B0CA-D3CD-3C48-FD532C2183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04" b="5404"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D09EF2-5BE8-0C89-CB36-2FE273B3FED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/>
              <a:t>Artigo no </a:t>
            </a:r>
            <a:r>
              <a:rPr lang="pt-BR" dirty="0" err="1"/>
              <a:t>medium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B9AA8A-FFF2-7EA6-D524-2C9D73ED37C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br>
              <a:rPr lang="pt-BR" dirty="0"/>
            </a:br>
            <a:r>
              <a:rPr lang="pt-BR" dirty="0"/>
              <a:t>Artigo explicando os pormenores das decisões internas do nosso projeto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).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9A8645-E804-7C6B-009C-54FA68935B3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rtl="0"/>
            <a:r>
              <a:rPr lang="pt-BR" noProof="0" dirty="0"/>
              <a:t>Considerações Finais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6873E5-C390-3550-9790-332052EE26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25</a:t>
            </a:fld>
            <a:endParaRPr lang="pt-BR" noProof="0"/>
          </a:p>
        </p:txBody>
      </p:sp>
      <p:pic>
        <p:nvPicPr>
          <p:cNvPr id="30" name="Picture Placeholder 29" descr="Branching diagram">
            <a:extLst>
              <a:ext uri="{FF2B5EF4-FFF2-40B4-BE49-F238E27FC236}">
                <a16:creationId xmlns:a16="http://schemas.microsoft.com/office/drawing/2014/main" id="{126285F6-675B-FF44-7CFB-BB2F5F62376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335" b="5335"/>
          <a:stretch>
            <a:fillRect/>
          </a:stretch>
        </p:blipFill>
        <p:spPr/>
      </p:pic>
      <p:pic>
        <p:nvPicPr>
          <p:cNvPr id="28" name="Picture Placeholder 27" descr="Presentation with media">
            <a:extLst>
              <a:ext uri="{FF2B5EF4-FFF2-40B4-BE49-F238E27FC236}">
                <a16:creationId xmlns:a16="http://schemas.microsoft.com/office/drawing/2014/main" id="{DC0B70D5-0B32-6F8D-7022-19AB083B310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5274" b="5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8797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Gustavo Mendonça Ferratti</a:t>
            </a:r>
          </a:p>
          <a:p>
            <a:pPr rtl="0"/>
            <a:r>
              <a:rPr lang="pt-BR" dirty="0"/>
              <a:t>/in/</a:t>
            </a:r>
            <a:r>
              <a:rPr lang="pt-BR" dirty="0" err="1"/>
              <a:t>gmferratti</a:t>
            </a:r>
            <a:endParaRPr lang="pt-BR" dirty="0"/>
          </a:p>
          <a:p>
            <a:pPr rtl="0"/>
            <a:r>
              <a:rPr lang="pt-BR" dirty="0"/>
              <a:t>+55 16 99643 0580</a:t>
            </a:r>
          </a:p>
          <a:p>
            <a:pPr rtl="0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pt-BR" dirty="0"/>
              <a:t>Agradecimentos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41"/>
            <a:ext cx="4834517" cy="1434136"/>
          </a:xfrm>
        </p:spPr>
        <p:txBody>
          <a:bodyPr rtlCol="0"/>
          <a:lstStyle/>
          <a:p>
            <a:pPr rtl="0"/>
            <a:r>
              <a:rPr lang="pt-BR" dirty="0" err="1"/>
              <a:t>AGENDa</a:t>
            </a:r>
            <a:endParaRPr lang="pt-BR" dirty="0"/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232212"/>
            <a:ext cx="4834517" cy="3971150"/>
          </a:xfrm>
        </p:spPr>
        <p:txBody>
          <a:bodyPr rtlCol="0"/>
          <a:lstStyle/>
          <a:p>
            <a:pPr rtl="0"/>
            <a:r>
              <a:rPr lang="pt-BR" dirty="0"/>
              <a:t>Contexto e problemática</a:t>
            </a:r>
          </a:p>
          <a:p>
            <a:pPr rtl="0"/>
            <a:r>
              <a:rPr lang="pt-BR" dirty="0"/>
              <a:t>Fluxo de treino – PT I</a:t>
            </a:r>
          </a:p>
          <a:p>
            <a:r>
              <a:rPr lang="pt-BR" dirty="0"/>
              <a:t>Fluxo de treino – PT II</a:t>
            </a:r>
          </a:p>
          <a:p>
            <a:pPr rtl="0"/>
            <a:r>
              <a:rPr lang="pt-BR" dirty="0"/>
              <a:t>Fluxo de predição</a:t>
            </a:r>
          </a:p>
          <a:p>
            <a:r>
              <a:rPr lang="pt-BR" dirty="0"/>
              <a:t>Desafios e aprendizados</a:t>
            </a:r>
          </a:p>
          <a:p>
            <a:r>
              <a:rPr lang="pt-BR" dirty="0"/>
              <a:t>Considerações finais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Contexto</a:t>
            </a:r>
          </a:p>
        </p:txBody>
      </p:sp>
      <p:pic>
        <p:nvPicPr>
          <p:cNvPr id="15" name="Espaço Reservado para Imagem 14" descr="Arquitetura moderna branca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735106"/>
            <a:ext cx="4648574" cy="5555963"/>
          </a:xfrm>
        </p:spPr>
        <p:txBody>
          <a:bodyPr rtlCol="0"/>
          <a:lstStyle/>
          <a:p>
            <a:r>
              <a:rPr lang="pt-BR" dirty="0"/>
              <a:t>TCC da Pós em ML </a:t>
            </a:r>
            <a:r>
              <a:rPr lang="pt-BR" dirty="0" err="1"/>
              <a:t>Engineer</a:t>
            </a:r>
            <a:r>
              <a:rPr lang="pt-BR" dirty="0"/>
              <a:t> da FIAP, desenvolvido com dados reais disponibilizados pela </a:t>
            </a:r>
            <a:r>
              <a:rPr lang="pt-BR" b="1" dirty="0"/>
              <a:t>plataforma </a:t>
            </a:r>
            <a:br>
              <a:rPr lang="pt-BR" b="1" dirty="0"/>
            </a:br>
            <a:r>
              <a:rPr lang="pt-BR" b="1" dirty="0"/>
              <a:t>de notícias G1</a:t>
            </a:r>
            <a:r>
              <a:rPr lang="pt-BR" dirty="0"/>
              <a:t> em 2025.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Dois </a:t>
            </a:r>
            <a:r>
              <a:rPr lang="pt-BR" dirty="0" err="1"/>
              <a:t>datasets</a:t>
            </a:r>
            <a:r>
              <a:rPr lang="pt-BR" dirty="0"/>
              <a:t> com dados históricos anonimizados: um contendo </a:t>
            </a:r>
            <a:r>
              <a:rPr lang="pt-BR" b="1" dirty="0"/>
              <a:t>notícias</a:t>
            </a:r>
            <a:r>
              <a:rPr lang="pt-BR" dirty="0"/>
              <a:t> na íntegra do portal e outro com o </a:t>
            </a:r>
            <a:r>
              <a:rPr lang="pt-BR" b="1" dirty="0"/>
              <a:t>histórico </a:t>
            </a:r>
            <a:br>
              <a:rPr lang="pt-BR" b="1" dirty="0"/>
            </a:br>
            <a:r>
              <a:rPr lang="pt-BR" b="1" dirty="0"/>
              <a:t>de navegação </a:t>
            </a:r>
            <a:r>
              <a:rPr lang="pt-BR" dirty="0"/>
              <a:t>dos usuários.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projeto foi executado de ponta a ponta ao longo de um período de </a:t>
            </a:r>
            <a:r>
              <a:rPr lang="pt-BR" b="1" dirty="0"/>
              <a:t>dois meses</a:t>
            </a:r>
            <a:r>
              <a:rPr lang="pt-BR" dirty="0"/>
              <a:t>.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Contexto e problemática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1CFD99-D097-DA94-E575-F837B29F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706FDAC-D3F1-C03E-8174-FD6EDF91A5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Construir um sistema de recomendação para o g1 eficiente e escalável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33F5-0CAE-24B1-63E2-1366ACA874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Contexto e problemática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5B76-8840-7CBD-B97E-1519E3FD0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747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81EC5-D63E-BC15-03CC-A5AAF6261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A277C3AA-798C-1B9B-C743-1BF817DE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 de</a:t>
            </a:r>
            <a:br>
              <a:rPr lang="pt-BR" dirty="0"/>
            </a:br>
            <a:r>
              <a:rPr lang="pt-BR" dirty="0"/>
              <a:t>modelagem</a:t>
            </a:r>
            <a:endParaRPr lang="en-US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7551B05-24AA-04F5-A879-C79532730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1443317"/>
            <a:ext cx="5789913" cy="50650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Gostos heterogêneos</a:t>
            </a:r>
            <a:r>
              <a:rPr lang="pt-BR" sz="2000" dirty="0"/>
              <a:t>: preferências de notícias variam drasticamente entre usuários (ex. política, esportes, etc.)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Cold start: </a:t>
            </a:r>
            <a:r>
              <a:rPr lang="pt-BR" sz="2000" dirty="0"/>
              <a:t>8,5% dos usuários não-logados ou sem histórico de navegação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Recência: </a:t>
            </a:r>
            <a:r>
              <a:rPr lang="pt-BR" sz="2000" dirty="0"/>
              <a:t>notícias antigas perdem relevância muito rapidamente.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Target nebuloso: </a:t>
            </a:r>
            <a:r>
              <a:rPr lang="pt-BR" sz="2000" dirty="0"/>
              <a:t>assumimos engajamento como baseline, valorizando o histórico e a recência na construção de um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5FD3E-79DC-DDB1-32E1-EC9A6FBF5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Contextualização e problemática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CA68E-807E-625C-E8EE-474EF54F69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6227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3B205F3F-F861-E58D-9FB2-B86967C7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 de</a:t>
            </a:r>
            <a:br>
              <a:rPr lang="pt-BR" dirty="0"/>
            </a:br>
            <a:r>
              <a:rPr lang="pt-BR" dirty="0"/>
              <a:t>código</a:t>
            </a:r>
            <a:endParaRPr lang="en-US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761C0620-EB59-E835-A924-93704EBFF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1443318"/>
            <a:ext cx="5789913" cy="50336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Fluxo </a:t>
            </a:r>
            <a:r>
              <a:rPr lang="pt-BR" sz="2000" b="1" dirty="0" err="1"/>
              <a:t>end-to-end</a:t>
            </a:r>
            <a:r>
              <a:rPr lang="pt-BR" sz="2000" b="1" dirty="0"/>
              <a:t>: </a:t>
            </a:r>
            <a:r>
              <a:rPr lang="pt-BR" sz="2000" dirty="0"/>
              <a:t>foi </a:t>
            </a:r>
            <a:r>
              <a:rPr lang="pt-BR" sz="2000" dirty="0" err="1"/>
              <a:t>produtizado</a:t>
            </a:r>
            <a:r>
              <a:rPr lang="pt-BR" sz="2000" dirty="0"/>
              <a:t> todo o fluxo desde a ingestão, feature </a:t>
            </a:r>
            <a:r>
              <a:rPr lang="pt-BR" sz="2000" dirty="0" err="1"/>
              <a:t>engineering</a:t>
            </a:r>
            <a:r>
              <a:rPr lang="pt-BR" sz="2000" dirty="0"/>
              <a:t> e modelagem; até a criação da API, integração com a cloud, </a:t>
            </a:r>
            <a:r>
              <a:rPr lang="pt-BR" sz="2000" dirty="0" err="1"/>
              <a:t>dockerização</a:t>
            </a:r>
            <a:r>
              <a:rPr lang="pt-BR" sz="2000" dirty="0"/>
              <a:t> e </a:t>
            </a:r>
            <a:r>
              <a:rPr lang="pt-BR" sz="2000" dirty="0" err="1"/>
              <a:t>deploy</a:t>
            </a:r>
            <a:r>
              <a:rPr lang="pt-B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Pipeline complexo:</a:t>
            </a:r>
            <a:r>
              <a:rPr lang="pt-BR" sz="2000" dirty="0"/>
              <a:t> orquestração de múltiplos serviços (</a:t>
            </a:r>
            <a:r>
              <a:rPr lang="pt-BR" sz="2000" dirty="0" err="1"/>
              <a:t>MLFlow</a:t>
            </a:r>
            <a:r>
              <a:rPr lang="pt-BR" sz="2000" dirty="0"/>
              <a:t> server, pipeline </a:t>
            </a:r>
            <a:r>
              <a:rPr lang="pt-BR" sz="2000" dirty="0" err="1"/>
              <a:t>multistep</a:t>
            </a:r>
            <a:r>
              <a:rPr lang="pt-BR" sz="2000" dirty="0"/>
              <a:t>, API)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Simulação de cenário real: </a:t>
            </a:r>
            <a:r>
              <a:rPr lang="pt-BR" sz="2000" dirty="0"/>
              <a:t>separação entre treino e inferência, promoção entre ambientes (</a:t>
            </a:r>
            <a:r>
              <a:rPr lang="pt-BR" sz="2000" dirty="0" err="1"/>
              <a:t>dev</a:t>
            </a:r>
            <a:r>
              <a:rPr lang="pt-BR" sz="2000" dirty="0"/>
              <a:t> = local, </a:t>
            </a:r>
            <a:r>
              <a:rPr lang="pt-BR" sz="2000" dirty="0" err="1"/>
              <a:t>prd</a:t>
            </a:r>
            <a:r>
              <a:rPr lang="pt-BR" sz="2000" dirty="0"/>
              <a:t> = cloud)</a:t>
            </a:r>
            <a:endParaRPr lang="pt-BR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BE88D-CB81-9A88-1026-BF55B82D73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Contextualização e problemática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26C31-9E71-29CB-7163-E6EA7C36E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016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3BEA83B-07F8-AC77-A646-D96F9C61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Stack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786BC-45EC-601C-A60A-815BF226C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dirty="0"/>
              <a:t>Contextualização e problemática</a:t>
            </a:r>
            <a:endParaRPr lang="pt-BR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B8BE4-5BB8-C8FD-4CE4-F049DC593C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8</a:t>
            </a:fld>
            <a:endParaRPr lang="pt-BR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2A30F5-D9FF-6888-4DBF-67DB9E90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2" y="2187412"/>
            <a:ext cx="1193830" cy="119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lflow">
            <a:extLst>
              <a:ext uri="{FF2B5EF4-FFF2-40B4-BE49-F238E27FC236}">
                <a16:creationId xmlns:a16="http://schemas.microsoft.com/office/drawing/2014/main" id="{8B872677-FB27-E229-C9A0-548F03ED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952" y="5276962"/>
            <a:ext cx="2622188" cy="96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65D6633-7445-6A72-E40C-27E8ED255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46" y="4047486"/>
            <a:ext cx="2779542" cy="166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stAPI">
            <a:extLst>
              <a:ext uri="{FF2B5EF4-FFF2-40B4-BE49-F238E27FC236}">
                <a16:creationId xmlns:a16="http://schemas.microsoft.com/office/drawing/2014/main" id="{BC2E1DD2-D839-444A-12F8-48D7D4D1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17" y="3860494"/>
            <a:ext cx="2827805" cy="101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C1A601E-5AAB-9033-954B-92C25D61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591" y="2265896"/>
            <a:ext cx="1920671" cy="103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3A017C3-A4D3-0DBF-6B8A-5DAB6AF87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196" y="2177456"/>
            <a:ext cx="3051182" cy="123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 - Kludex/uvicorn: An ASGI web server, for Python. 🦄">
            <a:extLst>
              <a:ext uri="{FF2B5EF4-FFF2-40B4-BE49-F238E27FC236}">
                <a16:creationId xmlns:a16="http://schemas.microsoft.com/office/drawing/2014/main" id="{94561027-5D22-E4EE-CC84-1D312B19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988" y="3703526"/>
            <a:ext cx="1224084" cy="122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nstall uv on Linux | Snap Store">
            <a:extLst>
              <a:ext uri="{FF2B5EF4-FFF2-40B4-BE49-F238E27FC236}">
                <a16:creationId xmlns:a16="http://schemas.microsoft.com/office/drawing/2014/main" id="{44D9CB5E-6744-EF07-DA59-465B5156D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38" y="5286458"/>
            <a:ext cx="955278" cy="95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ext makefile - Free Icon PNG, SVG">
            <a:extLst>
              <a:ext uri="{FF2B5EF4-FFF2-40B4-BE49-F238E27FC236}">
                <a16:creationId xmlns:a16="http://schemas.microsoft.com/office/drawing/2014/main" id="{63F65D07-4517-0997-7C7C-B37587269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04" y="5286458"/>
            <a:ext cx="1193830" cy="119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3A46F-BDE7-F9DC-C535-30B02EF501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2196" y="3592072"/>
            <a:ext cx="1355362" cy="135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259FA-1917-1434-2BCF-6095B0DF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4BEE7C9-B80F-7A94-BFB4-A0EE985F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de treino - </a:t>
            </a:r>
            <a:r>
              <a:rPr lang="pt-BR" dirty="0" err="1"/>
              <a:t>Pt</a:t>
            </a:r>
            <a:r>
              <a:rPr lang="pt-BR" dirty="0"/>
              <a:t> I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1DAE202-809B-7F79-E895-04C783FAEB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 dirty="0"/>
              <a:t>Fluxo de TREINO – PT 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4C1ABF-0C00-9218-C3DB-620C3326DC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9</a:t>
            </a:fld>
            <a:endParaRPr lang="pt-BR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7186F-F5D0-C9E9-B9C5-82093A469451}"/>
              </a:ext>
            </a:extLst>
          </p:cNvPr>
          <p:cNvSpPr txBox="1"/>
          <p:nvPr/>
        </p:nvSpPr>
        <p:spPr>
          <a:xfrm>
            <a:off x="1308846" y="5433585"/>
            <a:ext cx="70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RAW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47F7C-5AC2-AD5F-508E-6A570254F3B4}"/>
              </a:ext>
            </a:extLst>
          </p:cNvPr>
          <p:cNvSpPr txBox="1"/>
          <p:nvPr/>
        </p:nvSpPr>
        <p:spPr>
          <a:xfrm>
            <a:off x="5373497" y="5434558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TRUSTED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9459D-789E-F1D8-C439-B30B0177B16D}"/>
              </a:ext>
            </a:extLst>
          </p:cNvPr>
          <p:cNvSpPr txBox="1"/>
          <p:nvPr/>
        </p:nvSpPr>
        <p:spPr>
          <a:xfrm>
            <a:off x="9917702" y="5433585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REFINED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66B4AD-2D42-0042-83CB-10CCAB31A59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812020"/>
            <a:ext cx="10125075" cy="238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728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1891</TotalTime>
  <Words>1218</Words>
  <Application>Microsoft Office PowerPoint</Application>
  <PresentationFormat>Widescreen</PresentationFormat>
  <Paragraphs>149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Avenir Next LT Pro</vt:lpstr>
      <vt:lpstr>Calibri</vt:lpstr>
      <vt:lpstr>Tema do Office</vt:lpstr>
      <vt:lpstr>Deep dive técnico</vt:lpstr>
      <vt:lpstr>Breve  Apresentação pessoal</vt:lpstr>
      <vt:lpstr>AGENDa</vt:lpstr>
      <vt:lpstr>Contexto</vt:lpstr>
      <vt:lpstr>O problema</vt:lpstr>
      <vt:lpstr>Desafios de modelagem</vt:lpstr>
      <vt:lpstr>Desafios de código</vt:lpstr>
      <vt:lpstr>A Stack</vt:lpstr>
      <vt:lpstr>Fluxo de treino - Pt I</vt:lpstr>
      <vt:lpstr>A ingestão</vt:lpstr>
      <vt:lpstr>As features</vt:lpstr>
      <vt:lpstr>O target</vt:lpstr>
      <vt:lpstr>Fluxo de treino - Pt II</vt:lpstr>
      <vt:lpstr>O modelo</vt:lpstr>
      <vt:lpstr>O modelo</vt:lpstr>
      <vt:lpstr>O Modelo - exemplo</vt:lpstr>
      <vt:lpstr>O registro do modelo</vt:lpstr>
      <vt:lpstr>Fluxo de inferência</vt:lpstr>
      <vt:lpstr>endpoints</vt:lpstr>
      <vt:lpstr>Desafios &amp; APRENDIZADOS</vt:lpstr>
      <vt:lpstr>Considerações finais</vt:lpstr>
      <vt:lpstr>Resultados</vt:lpstr>
      <vt:lpstr>“Com pouquíssimos ajustes, conseguiríamos colocar o trabalho de vocês hoje em produção”.</vt:lpstr>
      <vt:lpstr>“foi o trabalho mais cuidadoso e que melhor equilibrou cIência de dados e engenharia de machine learning”</vt:lpstr>
      <vt:lpstr>Recursos adicionais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M Ferratti</dc:creator>
  <cp:lastModifiedBy>Gustavo M Ferratti</cp:lastModifiedBy>
  <cp:revision>2</cp:revision>
  <dcterms:created xsi:type="dcterms:W3CDTF">2026-02-11T14:02:05Z</dcterms:created>
  <dcterms:modified xsi:type="dcterms:W3CDTF">2026-02-13T13:42:57Z</dcterms:modified>
</cp:coreProperties>
</file>